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Raleway" pitchFamily="2" charset="-94"/>
      <p:regular r:id="rId11"/>
    </p:embeddedFont>
    <p:embeddedFont>
      <p:font typeface="Raleway Heavy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1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86123" y="-209373"/>
            <a:ext cx="10705746" cy="10705746"/>
          </a:xfrm>
          <a:custGeom>
            <a:avLst/>
            <a:gdLst/>
            <a:ahLst/>
            <a:cxnLst/>
            <a:rect l="l" t="t" r="r" b="b"/>
            <a:pathLst>
              <a:path w="10705746" h="10705746">
                <a:moveTo>
                  <a:pt x="0" y="0"/>
                </a:moveTo>
                <a:lnTo>
                  <a:pt x="10705746" y="0"/>
                </a:lnTo>
                <a:lnTo>
                  <a:pt x="10705746" y="10705746"/>
                </a:lnTo>
                <a:lnTo>
                  <a:pt x="0" y="107057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9200" y="-279849"/>
            <a:ext cx="3566458" cy="10846697"/>
            <a:chOff x="0" y="0"/>
            <a:chExt cx="4755277" cy="1446226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1157" r="21157"/>
            <a:stretch>
              <a:fillRect/>
            </a:stretch>
          </p:blipFill>
          <p:spPr>
            <a:xfrm>
              <a:off x="0" y="0"/>
              <a:ext cx="4755277" cy="14462263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7425135" y="4392613"/>
            <a:ext cx="9591718" cy="4734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25"/>
              </a:lnSpc>
              <a:spcBef>
                <a:spcPct val="0"/>
              </a:spcBef>
            </a:pPr>
            <a:r>
              <a:rPr lang="en-US" sz="6732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ALGORİTMA DEŞİFRESİ</a:t>
            </a:r>
          </a:p>
          <a:p>
            <a:pPr marL="0" lvl="0" indent="0" algn="ctr">
              <a:lnSpc>
                <a:spcPts val="9425"/>
              </a:lnSpc>
              <a:spcBef>
                <a:spcPct val="0"/>
              </a:spcBef>
            </a:pPr>
            <a:r>
              <a:rPr lang="en-US" sz="6732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YANKI ODASI ANAL</a:t>
            </a:r>
            <a:r>
              <a:rPr lang="tr-TR" sz="6732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i</a:t>
            </a:r>
            <a:r>
              <a:rPr lang="en-US" sz="6732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Z</a:t>
            </a:r>
            <a:r>
              <a:rPr lang="tr-TR" sz="6732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i</a:t>
            </a:r>
            <a:r>
              <a:rPr lang="en-US" sz="6732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 VE D</a:t>
            </a:r>
            <a:r>
              <a:rPr lang="tr-TR" sz="6732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i</a:t>
            </a:r>
            <a:r>
              <a:rPr lang="en-US" sz="6732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J</a:t>
            </a:r>
            <a:r>
              <a:rPr lang="tr-TR" sz="6732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i</a:t>
            </a:r>
            <a:r>
              <a:rPr lang="en-US" sz="6732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TAL FARKINDALIK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08220" y="3244590"/>
            <a:ext cx="6834579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31"/>
              </a:lnSpc>
            </a:pPr>
            <a:r>
              <a:rPr lang="en-US" sz="5859" b="1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Yankı Odası Nedir?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117745" y="4907301"/>
            <a:ext cx="5827821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27"/>
              </a:lnSpc>
            </a:pPr>
            <a:r>
              <a:rPr lang="en-US" sz="2856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Algoritmaların Görünmez Döngüsü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17745" y="5770220"/>
            <a:ext cx="5827821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7"/>
              </a:lnSpc>
            </a:pPr>
            <a:r>
              <a:rPr lang="en-US" sz="2398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Algoritmalar, önceki ilgi alanlarına dayanarak benzer içerikleri tekrar tekrar gösterir ve böylece bir yankı odası oluşturur.</a:t>
            </a:r>
          </a:p>
        </p:txBody>
      </p:sp>
      <p:sp>
        <p:nvSpPr>
          <p:cNvPr id="5" name="Freeform 5"/>
          <p:cNvSpPr/>
          <p:nvPr/>
        </p:nvSpPr>
        <p:spPr>
          <a:xfrm>
            <a:off x="-292152" y="-205567"/>
            <a:ext cx="9619793" cy="10698135"/>
          </a:xfrm>
          <a:custGeom>
            <a:avLst/>
            <a:gdLst/>
            <a:ahLst/>
            <a:cxnLst/>
            <a:rect l="l" t="t" r="r" b="b"/>
            <a:pathLst>
              <a:path w="9619793" h="10698135">
                <a:moveTo>
                  <a:pt x="0" y="0"/>
                </a:moveTo>
                <a:lnTo>
                  <a:pt x="9619792" y="0"/>
                </a:lnTo>
                <a:lnTo>
                  <a:pt x="9619792" y="10698134"/>
                </a:lnTo>
                <a:lnTo>
                  <a:pt x="0" y="106981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92" b="-5592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286250" y="-114300"/>
            <a:ext cx="10515600" cy="105156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0" y="0"/>
                </a:moveTo>
                <a:lnTo>
                  <a:pt x="10515600" y="0"/>
                </a:lnTo>
                <a:lnTo>
                  <a:pt x="10515600" y="10515600"/>
                </a:lnTo>
                <a:lnTo>
                  <a:pt x="0" y="105156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18783" y="533589"/>
            <a:ext cx="8359970" cy="9219821"/>
          </a:xfrm>
          <a:custGeom>
            <a:avLst/>
            <a:gdLst/>
            <a:ahLst/>
            <a:cxnLst/>
            <a:rect l="l" t="t" r="r" b="b"/>
            <a:pathLst>
              <a:path w="8359970" h="9219821">
                <a:moveTo>
                  <a:pt x="0" y="0"/>
                </a:moveTo>
                <a:lnTo>
                  <a:pt x="8359970" y="0"/>
                </a:lnTo>
                <a:lnTo>
                  <a:pt x="8359970" y="9219822"/>
                </a:lnTo>
                <a:lnTo>
                  <a:pt x="0" y="92198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42" r="-5142"/>
            </a:stretch>
          </a:blipFill>
        </p:spPr>
      </p:sp>
      <p:sp>
        <p:nvSpPr>
          <p:cNvPr id="4" name="AutoShape 4"/>
          <p:cNvSpPr/>
          <p:nvPr/>
        </p:nvSpPr>
        <p:spPr>
          <a:xfrm rot="-10800000">
            <a:off x="10252456" y="6162349"/>
            <a:ext cx="475253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-10800000">
            <a:off x="10252456" y="7011878"/>
            <a:ext cx="475253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7207567" y="3362092"/>
            <a:ext cx="10842308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27"/>
              </a:lnSpc>
            </a:pPr>
            <a:r>
              <a:rPr lang="en-US" sz="5272" b="1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YANKI ODASINI DEŞİFRE ETME YÖNTEMLERİ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14811" y="5484530"/>
            <a:ext cx="5827821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88"/>
              </a:lnSpc>
            </a:pPr>
            <a:r>
              <a:rPr lang="en-US" sz="149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Keşfet Bölümünü Sorgulama: "Neden sürekli bu tür içerikler önüme çıkıyor?"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14811" y="6309494"/>
            <a:ext cx="5827821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88"/>
              </a:lnSpc>
            </a:pPr>
            <a:r>
              <a:rPr lang="en-US" sz="149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Zıt Arama Testi: Kasıtlı olarak zıt fikirler aratmak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14811" y="7134458"/>
            <a:ext cx="5827821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88"/>
              </a:lnSpc>
            </a:pPr>
            <a:r>
              <a:rPr lang="en-US" sz="149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Amaç: Algoritmanın tek taraflı profilini kırmak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7824" y="7848600"/>
            <a:ext cx="4405421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69"/>
              </a:lnSpc>
            </a:pPr>
            <a:r>
              <a:rPr lang="en-US" sz="314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Öfke Algoritması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30149" y="8753475"/>
            <a:ext cx="3720772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13"/>
              </a:lnSpc>
            </a:pPr>
            <a:r>
              <a:rPr lang="en-US" sz="1594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Algoritmalar öfke ve nefret içeriklerini (rage-bait) yüksek etkileşim olarak algılar.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41289" y="7848600"/>
            <a:ext cx="4405421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69"/>
              </a:lnSpc>
            </a:pPr>
            <a:r>
              <a:rPr lang="en-US" sz="314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Kışkırtma Stratejisi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33230" y="8753475"/>
            <a:ext cx="362154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13"/>
              </a:lnSpc>
            </a:pPr>
            <a:r>
              <a:rPr lang="en-US" sz="1594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Bu içerikler sizi platformda daha uzun tutmak için özellikle öne çıkarılır.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94755" y="7848600"/>
            <a:ext cx="4405421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69"/>
              </a:lnSpc>
            </a:pPr>
            <a:r>
              <a:rPr lang="en-US" sz="314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Duygusal Manipülasyon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17832" y="8753475"/>
            <a:ext cx="355926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13"/>
              </a:lnSpc>
            </a:pPr>
            <a:r>
              <a:rPr lang="en-US" sz="1594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Tepki verdiğiniz her içerik, algoritmanın sizi daha iyi tanımasını sağlar.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93172" y="5610225"/>
            <a:ext cx="7301656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75"/>
              </a:lnSpc>
            </a:pPr>
            <a:r>
              <a:rPr lang="en-US" sz="4979" b="1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ETKİLEŞİM TUZAKLARINI TANIMAK</a:t>
            </a:r>
          </a:p>
        </p:txBody>
      </p:sp>
      <p:sp>
        <p:nvSpPr>
          <p:cNvPr id="9" name="AutoShape 9"/>
          <p:cNvSpPr/>
          <p:nvPr/>
        </p:nvSpPr>
        <p:spPr>
          <a:xfrm rot="-10800000">
            <a:off x="-594616" y="6110287"/>
            <a:ext cx="5984307" cy="0"/>
          </a:xfrm>
          <a:prstGeom prst="line">
            <a:avLst/>
          </a:prstGeom>
          <a:ln w="47625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10800000">
            <a:off x="12898310" y="6110288"/>
            <a:ext cx="6281835" cy="0"/>
          </a:xfrm>
          <a:prstGeom prst="line">
            <a:avLst/>
          </a:prstGeom>
          <a:ln w="47625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5400000">
            <a:off x="10996833" y="8667750"/>
            <a:ext cx="1447800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400000">
            <a:off x="5848173" y="8667750"/>
            <a:ext cx="1447800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-224218" y="-3390247"/>
            <a:ext cx="18736437" cy="8229600"/>
          </a:xfrm>
          <a:custGeom>
            <a:avLst/>
            <a:gdLst/>
            <a:ahLst/>
            <a:cxnLst/>
            <a:rect l="l" t="t" r="r" b="b"/>
            <a:pathLst>
              <a:path w="18736437" h="8229600">
                <a:moveTo>
                  <a:pt x="0" y="0"/>
                </a:moveTo>
                <a:lnTo>
                  <a:pt x="18736436" y="0"/>
                </a:lnTo>
                <a:lnTo>
                  <a:pt x="1873643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886" b="-14886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99999" flipH="1">
            <a:off x="8804309" y="2572313"/>
            <a:ext cx="679383" cy="468774"/>
          </a:xfrm>
          <a:custGeom>
            <a:avLst/>
            <a:gdLst/>
            <a:ahLst/>
            <a:cxnLst/>
            <a:rect l="l" t="t" r="r" b="b"/>
            <a:pathLst>
              <a:path w="679383" h="468774">
                <a:moveTo>
                  <a:pt x="679382" y="0"/>
                </a:moveTo>
                <a:lnTo>
                  <a:pt x="0" y="0"/>
                </a:lnTo>
                <a:lnTo>
                  <a:pt x="0" y="468774"/>
                </a:lnTo>
                <a:lnTo>
                  <a:pt x="679382" y="468774"/>
                </a:lnTo>
                <a:lnTo>
                  <a:pt x="679382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99999">
            <a:off x="8804309" y="7245913"/>
            <a:ext cx="679383" cy="468774"/>
          </a:xfrm>
          <a:custGeom>
            <a:avLst/>
            <a:gdLst/>
            <a:ahLst/>
            <a:cxnLst/>
            <a:rect l="l" t="t" r="r" b="b"/>
            <a:pathLst>
              <a:path w="679383" h="468774">
                <a:moveTo>
                  <a:pt x="0" y="0"/>
                </a:moveTo>
                <a:lnTo>
                  <a:pt x="679382" y="0"/>
                </a:lnTo>
                <a:lnTo>
                  <a:pt x="679382" y="468774"/>
                </a:lnTo>
                <a:lnTo>
                  <a:pt x="0" y="4687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72177" y="3305175"/>
            <a:ext cx="12343646" cy="381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25"/>
              </a:lnSpc>
            </a:pPr>
            <a:r>
              <a:rPr lang="en-US" sz="5021" b="1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Bu video beni öfkelendiriyor çünkü algoritma bu duygumu kullanıp beni platformda tutmaya çalışıyor. Öfkeyle tıklamak, o ideolojiyi beslemek anlamına gelir.</a:t>
            </a:r>
          </a:p>
        </p:txBody>
      </p:sp>
      <p:sp>
        <p:nvSpPr>
          <p:cNvPr id="5" name="AutoShape 5"/>
          <p:cNvSpPr/>
          <p:nvPr/>
        </p:nvSpPr>
        <p:spPr>
          <a:xfrm rot="-5400000">
            <a:off x="7737458" y="609600"/>
            <a:ext cx="2789271" cy="0"/>
          </a:xfrm>
          <a:prstGeom prst="line">
            <a:avLst/>
          </a:prstGeom>
          <a:ln w="9525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>
            <a:off x="7761271" y="9582150"/>
            <a:ext cx="2789271" cy="0"/>
          </a:xfrm>
          <a:prstGeom prst="line">
            <a:avLst/>
          </a:prstGeom>
          <a:ln w="9525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7824" y="4346417"/>
            <a:ext cx="4405421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34"/>
              </a:lnSpc>
            </a:pPr>
            <a:r>
              <a:rPr lang="en-US" sz="2862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"İlgilenmiyorum" Seçeneği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87824" y="6869260"/>
            <a:ext cx="4405421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34"/>
              </a:lnSpc>
            </a:pPr>
            <a:r>
              <a:rPr lang="en-US" sz="2862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Çerezleri Temizle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30149" y="5270342"/>
            <a:ext cx="3720772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7"/>
              </a:lnSpc>
            </a:pPr>
            <a:r>
              <a:rPr lang="en-US" sz="2398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İstemediğiniz içeriklerde bu seçeneği aktif kullanın.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30149" y="7793185"/>
            <a:ext cx="3720772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7"/>
              </a:lnSpc>
            </a:pPr>
            <a:r>
              <a:rPr lang="en-US" sz="2398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Tarayıcı çerezlerini periyodik olarak temizleyin.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41289" y="4346417"/>
            <a:ext cx="4405421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34"/>
              </a:lnSpc>
            </a:pPr>
            <a:r>
              <a:rPr lang="en-US" sz="2862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"Bu Kanalı Önerme"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41289" y="6869260"/>
            <a:ext cx="4405421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34"/>
              </a:lnSpc>
            </a:pPr>
            <a:r>
              <a:rPr lang="en-US" sz="2862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Radikal İçeriği Azalt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33230" y="5270342"/>
            <a:ext cx="3621540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7"/>
              </a:lnSpc>
            </a:pPr>
            <a:r>
              <a:rPr lang="en-US" sz="2398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Rahatsız eden kanalları öneri listenizden çıkarın.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33230" y="7793185"/>
            <a:ext cx="3621540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7"/>
              </a:lnSpc>
            </a:pPr>
            <a:r>
              <a:rPr lang="en-US" sz="2398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Bu adımlar algoritmanın aşırı içerik önerisini azaltır.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94755" y="4346417"/>
            <a:ext cx="4405421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34"/>
              </a:lnSpc>
            </a:pPr>
            <a:r>
              <a:rPr lang="en-US" sz="2862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Tarama Geçmişini Temizle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94755" y="6869260"/>
            <a:ext cx="4405421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34"/>
              </a:lnSpc>
            </a:pPr>
            <a:r>
              <a:rPr lang="en-US" sz="2862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Manuel Düzenleme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17832" y="5270342"/>
            <a:ext cx="355926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7"/>
              </a:lnSpc>
            </a:pPr>
            <a:r>
              <a:rPr lang="en-US" sz="2398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Düzenli olarak arama ve izleme geçmişinizi silin.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17832" y="7793185"/>
            <a:ext cx="355926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7"/>
              </a:lnSpc>
            </a:pPr>
            <a:r>
              <a:rPr lang="en-US" sz="2398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Tercihlerinizi platform ayarlarından aktif yönetin.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93172" y="1750865"/>
            <a:ext cx="7301656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62"/>
              </a:lnSpc>
            </a:pPr>
            <a:r>
              <a:rPr lang="en-US" sz="6885" b="1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ALGORİTMANI KENDİN EĞİT</a:t>
            </a:r>
          </a:p>
        </p:txBody>
      </p:sp>
      <p:sp>
        <p:nvSpPr>
          <p:cNvPr id="15" name="AutoShape 15"/>
          <p:cNvSpPr/>
          <p:nvPr/>
        </p:nvSpPr>
        <p:spPr>
          <a:xfrm rot="-10800000">
            <a:off x="-611610" y="2250927"/>
            <a:ext cx="6001300" cy="0"/>
          </a:xfrm>
          <a:prstGeom prst="line">
            <a:avLst/>
          </a:prstGeom>
          <a:ln w="47625" cap="rnd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-10800000">
            <a:off x="12898310" y="2250927"/>
            <a:ext cx="6169615" cy="0"/>
          </a:xfrm>
          <a:prstGeom prst="line">
            <a:avLst/>
          </a:prstGeom>
          <a:ln w="47625" cap="rnd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5400000">
            <a:off x="10996833" y="5175092"/>
            <a:ext cx="1447800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400000">
            <a:off x="10996833" y="7697935"/>
            <a:ext cx="1447800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5848173" y="5175092"/>
            <a:ext cx="1447800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5400000">
            <a:off x="5848173" y="7697935"/>
            <a:ext cx="1447800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5537" y="6140520"/>
            <a:ext cx="14916927" cy="25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34"/>
              </a:lnSpc>
            </a:pPr>
            <a:r>
              <a:rPr lang="en-US" sz="8445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"NEDEN BU </a:t>
            </a:r>
            <a:r>
              <a:rPr lang="tr-TR" sz="8445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i</a:t>
            </a:r>
            <a:r>
              <a:rPr lang="en-US" sz="8445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ÇER</a:t>
            </a:r>
            <a:r>
              <a:rPr lang="tr-TR" sz="8445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i</a:t>
            </a:r>
            <a:r>
              <a:rPr lang="en-US" sz="8445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Ğ</a:t>
            </a:r>
            <a:r>
              <a:rPr lang="tr-TR" sz="8445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i</a:t>
            </a:r>
            <a:r>
              <a:rPr lang="en-US" sz="8445" b="1" dirty="0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 GÖRÜYORSUN?"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887189" y="8943975"/>
            <a:ext cx="651362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03"/>
              </a:lnSpc>
            </a:pPr>
            <a:r>
              <a:rPr lang="en-US" sz="2086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Şeffaflık araçlarıyla algoritmanızı anlayın</a:t>
            </a:r>
          </a:p>
        </p:txBody>
      </p:sp>
      <p:sp>
        <p:nvSpPr>
          <p:cNvPr id="4" name="Freeform 4"/>
          <p:cNvSpPr/>
          <p:nvPr/>
        </p:nvSpPr>
        <p:spPr>
          <a:xfrm>
            <a:off x="-224218" y="-2546280"/>
            <a:ext cx="18736437" cy="8229600"/>
          </a:xfrm>
          <a:custGeom>
            <a:avLst/>
            <a:gdLst/>
            <a:ahLst/>
            <a:cxnLst/>
            <a:rect l="l" t="t" r="r" b="b"/>
            <a:pathLst>
              <a:path w="18736437" h="8229600">
                <a:moveTo>
                  <a:pt x="0" y="0"/>
                </a:moveTo>
                <a:lnTo>
                  <a:pt x="18736436" y="0"/>
                </a:lnTo>
                <a:lnTo>
                  <a:pt x="1873643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886" b="-14886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43640" y="4166109"/>
            <a:ext cx="493789" cy="513694"/>
          </a:xfrm>
          <a:custGeom>
            <a:avLst/>
            <a:gdLst/>
            <a:ahLst/>
            <a:cxnLst/>
            <a:rect l="l" t="t" r="r" b="b"/>
            <a:pathLst>
              <a:path w="493789" h="513694">
                <a:moveTo>
                  <a:pt x="0" y="0"/>
                </a:moveTo>
                <a:lnTo>
                  <a:pt x="493789" y="0"/>
                </a:lnTo>
                <a:lnTo>
                  <a:pt x="493789" y="513694"/>
                </a:lnTo>
                <a:lnTo>
                  <a:pt x="0" y="5136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97106" y="4166109"/>
            <a:ext cx="493789" cy="513694"/>
          </a:xfrm>
          <a:custGeom>
            <a:avLst/>
            <a:gdLst/>
            <a:ahLst/>
            <a:cxnLst/>
            <a:rect l="l" t="t" r="r" b="b"/>
            <a:pathLst>
              <a:path w="493789" h="513694">
                <a:moveTo>
                  <a:pt x="0" y="0"/>
                </a:moveTo>
                <a:lnTo>
                  <a:pt x="493788" y="0"/>
                </a:lnTo>
                <a:lnTo>
                  <a:pt x="493788" y="513694"/>
                </a:lnTo>
                <a:lnTo>
                  <a:pt x="0" y="5136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50571" y="4166109"/>
            <a:ext cx="493789" cy="513694"/>
          </a:xfrm>
          <a:custGeom>
            <a:avLst/>
            <a:gdLst/>
            <a:ahLst/>
            <a:cxnLst/>
            <a:rect l="l" t="t" r="r" b="b"/>
            <a:pathLst>
              <a:path w="493789" h="513694">
                <a:moveTo>
                  <a:pt x="0" y="0"/>
                </a:moveTo>
                <a:lnTo>
                  <a:pt x="493789" y="0"/>
                </a:lnTo>
                <a:lnTo>
                  <a:pt x="493789" y="513694"/>
                </a:lnTo>
                <a:lnTo>
                  <a:pt x="0" y="5136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87824" y="2518284"/>
            <a:ext cx="440542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36"/>
              </a:lnSpc>
            </a:pPr>
            <a:r>
              <a:rPr lang="en-US" sz="419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Algoritmaları Anla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41289" y="2518284"/>
            <a:ext cx="440542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36"/>
              </a:lnSpc>
            </a:pPr>
            <a:r>
              <a:rPr lang="en-US" sz="419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Bilinçli Ol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60924" y="3432684"/>
            <a:ext cx="305922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37"/>
              </a:lnSpc>
            </a:pPr>
            <a:r>
              <a:rPr lang="en-US" sz="153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Nasıl çalıştığını öğren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14389" y="3432684"/>
            <a:ext cx="305922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37"/>
              </a:lnSpc>
            </a:pPr>
            <a:r>
              <a:rPr lang="en-US" sz="153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Tuzaklara karşı uyan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94755" y="2518284"/>
            <a:ext cx="440542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36"/>
              </a:lnSpc>
            </a:pPr>
            <a:r>
              <a:rPr lang="en-US" sz="419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Çeşitlen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67855" y="3432684"/>
            <a:ext cx="305922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37"/>
              </a:lnSpc>
            </a:pPr>
            <a:r>
              <a:rPr lang="en-US" sz="153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Farklı kaynaklar bul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08848" y="651384"/>
            <a:ext cx="5679828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60"/>
              </a:lnSpc>
            </a:pPr>
            <a:r>
              <a:rPr lang="en-US" sz="4466" b="1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DİJİTAL FARKINDALIK ÖZETİ</a:t>
            </a:r>
          </a:p>
        </p:txBody>
      </p:sp>
      <p:sp>
        <p:nvSpPr>
          <p:cNvPr id="12" name="AutoShape 12"/>
          <p:cNvSpPr/>
          <p:nvPr/>
        </p:nvSpPr>
        <p:spPr>
          <a:xfrm rot="-10800000">
            <a:off x="-224218" y="1151446"/>
            <a:ext cx="6471159" cy="0"/>
          </a:xfrm>
          <a:prstGeom prst="line">
            <a:avLst/>
          </a:prstGeom>
          <a:ln w="47625" cap="rnd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10800000">
            <a:off x="12040164" y="1151446"/>
            <a:ext cx="7109808" cy="0"/>
          </a:xfrm>
          <a:prstGeom prst="line">
            <a:avLst/>
          </a:prstGeom>
          <a:ln w="47625" cap="rnd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400000">
            <a:off x="10571891" y="3794634"/>
            <a:ext cx="2297683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400000">
            <a:off x="5404181" y="3794634"/>
            <a:ext cx="2297683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Freeform 16"/>
          <p:cNvSpPr/>
          <p:nvPr/>
        </p:nvSpPr>
        <p:spPr>
          <a:xfrm>
            <a:off x="-224218" y="5734050"/>
            <a:ext cx="18736437" cy="4813153"/>
          </a:xfrm>
          <a:custGeom>
            <a:avLst/>
            <a:gdLst/>
            <a:ahLst/>
            <a:cxnLst/>
            <a:rect l="l" t="t" r="r" b="b"/>
            <a:pathLst>
              <a:path w="18736437" h="4813153">
                <a:moveTo>
                  <a:pt x="0" y="0"/>
                </a:moveTo>
                <a:lnTo>
                  <a:pt x="18736436" y="0"/>
                </a:lnTo>
                <a:lnTo>
                  <a:pt x="18736436" y="4813153"/>
                </a:lnTo>
                <a:lnTo>
                  <a:pt x="0" y="4813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0943" b="-60943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99999" flipH="1">
            <a:off x="8804309" y="2585013"/>
            <a:ext cx="679383" cy="468774"/>
          </a:xfrm>
          <a:custGeom>
            <a:avLst/>
            <a:gdLst/>
            <a:ahLst/>
            <a:cxnLst/>
            <a:rect l="l" t="t" r="r" b="b"/>
            <a:pathLst>
              <a:path w="679383" h="468774">
                <a:moveTo>
                  <a:pt x="679382" y="0"/>
                </a:moveTo>
                <a:lnTo>
                  <a:pt x="0" y="0"/>
                </a:lnTo>
                <a:lnTo>
                  <a:pt x="0" y="468774"/>
                </a:lnTo>
                <a:lnTo>
                  <a:pt x="679382" y="468774"/>
                </a:lnTo>
                <a:lnTo>
                  <a:pt x="679382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99999">
            <a:off x="8804309" y="7258613"/>
            <a:ext cx="679383" cy="468774"/>
          </a:xfrm>
          <a:custGeom>
            <a:avLst/>
            <a:gdLst/>
            <a:ahLst/>
            <a:cxnLst/>
            <a:rect l="l" t="t" r="r" b="b"/>
            <a:pathLst>
              <a:path w="679383" h="468774">
                <a:moveTo>
                  <a:pt x="0" y="0"/>
                </a:moveTo>
                <a:lnTo>
                  <a:pt x="679382" y="0"/>
                </a:lnTo>
                <a:lnTo>
                  <a:pt x="679382" y="468774"/>
                </a:lnTo>
                <a:lnTo>
                  <a:pt x="0" y="4687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60271" y="3848663"/>
            <a:ext cx="12343646" cy="290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33"/>
              </a:lnSpc>
            </a:pPr>
            <a:r>
              <a:rPr lang="en-US" sz="6361" b="1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Dijital dünyada bilinçli olmak, özgür olmak demektir.</a:t>
            </a:r>
          </a:p>
          <a:p>
            <a:pPr marL="0" lvl="0" indent="0" algn="ctr">
              <a:lnSpc>
                <a:spcPts val="7633"/>
              </a:lnSpc>
            </a:pPr>
            <a:endParaRPr lang="en-US" sz="6361" b="1">
              <a:solidFill>
                <a:srgbClr val="FFFFFF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5" name="AutoShape 5"/>
          <p:cNvSpPr/>
          <p:nvPr/>
        </p:nvSpPr>
        <p:spPr>
          <a:xfrm rot="-5400000">
            <a:off x="7737458" y="609600"/>
            <a:ext cx="2789271" cy="0"/>
          </a:xfrm>
          <a:prstGeom prst="line">
            <a:avLst/>
          </a:prstGeom>
          <a:ln w="95250" cap="rnd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>
            <a:off x="7761271" y="9582150"/>
            <a:ext cx="2789271" cy="0"/>
          </a:xfrm>
          <a:prstGeom prst="line">
            <a:avLst/>
          </a:prstGeom>
          <a:ln w="95250" cap="rnd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Özel</PresentationFormat>
  <Paragraphs>40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Calibri</vt:lpstr>
      <vt:lpstr>Arial</vt:lpstr>
      <vt:lpstr>Raleway Heavy</vt:lpstr>
      <vt:lpstr>Raleway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Deşifresi: Yankı Odası Analizi</dc:title>
  <cp:lastModifiedBy>Neslihan</cp:lastModifiedBy>
  <cp:revision>2</cp:revision>
  <dcterms:created xsi:type="dcterms:W3CDTF">2006-08-16T00:00:00Z</dcterms:created>
  <dcterms:modified xsi:type="dcterms:W3CDTF">2026-04-21T10:46:40Z</dcterms:modified>
  <dc:identifier>DAHHShA0rNk</dc:identifier>
</cp:coreProperties>
</file>